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Neuromni</a:t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Providing </a:t>
            </a:r>
            <a:r>
              <a:rPr b="1" i="1" lang="en"/>
              <a:t>concurrency</a:t>
            </a:r>
            <a:r>
              <a:rPr lang="en"/>
              <a:t> and </a:t>
            </a:r>
            <a:r>
              <a:rPr b="1" i="1" lang="en"/>
              <a:t>version control</a:t>
            </a:r>
            <a:r>
              <a:rPr lang="en"/>
              <a:t> for user-edited dynamic connected components</a:t>
            </a:r>
            <a:endParaRPr/>
          </a:p>
        </p:txBody>
      </p:sp>
      <p:sp>
        <p:nvSpPr>
          <p:cNvPr id="56" name="Shape 56"/>
          <p:cNvSpPr txBox="1"/>
          <p:nvPr/>
        </p:nvSpPr>
        <p:spPr>
          <a:xfrm>
            <a:off x="6116675" y="4267200"/>
            <a:ext cx="30273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Zoe Ashwood</a:t>
            </a:r>
            <a:endParaRPr/>
          </a:p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Sven Dorkenwald</a:t>
            </a:r>
            <a:endParaRPr/>
          </a:p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Macrina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Plan</a:t>
            </a:r>
            <a:endParaRPr/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Read latency vs no. of simulated users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Write</a:t>
            </a:r>
            <a:r>
              <a:rPr lang="en">
                <a:solidFill>
                  <a:schemeClr val="dk1"/>
                </a:solidFill>
              </a:rPr>
              <a:t> latency vs no. of simulated users</a:t>
            </a:r>
            <a:endParaRPr>
              <a:solidFill>
                <a:schemeClr val="dk1"/>
              </a:solidFill>
            </a:endParaRPr>
          </a:p>
          <a:p>
            <a:pPr indent="457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(QUEUED to COMPLETED, measured @ the master)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No. of nodes in the graph vs no. of writes</a:t>
            </a:r>
            <a:endParaRPr>
              <a:solidFill>
                <a:schemeClr val="dk1"/>
              </a:solidFill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(maybe size of graph in TB)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Overview</a:t>
            </a:r>
            <a:endParaRPr/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Our lab uses deep learning to reconstruct neurons from EM images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63" name="Shape 63"/>
          <p:cNvPicPr preferRelativeResize="0"/>
          <p:nvPr/>
        </p:nvPicPr>
        <p:blipFill rotWithShape="1">
          <a:blip r:embed="rId3">
            <a:alphaModFix/>
          </a:blip>
          <a:srcRect b="0" l="0" r="0" t="13149"/>
          <a:stretch/>
        </p:blipFill>
        <p:spPr>
          <a:xfrm>
            <a:off x="1703175" y="1785800"/>
            <a:ext cx="5956125" cy="324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Overview</a:t>
            </a:r>
            <a:endParaRPr/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8520600" cy="3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Many of the neurons are imperfect!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70" name="Shape 70"/>
          <p:cNvPicPr preferRelativeResize="0"/>
          <p:nvPr/>
        </p:nvPicPr>
        <p:blipFill rotWithShape="1">
          <a:blip r:embed="rId3">
            <a:alphaModFix/>
          </a:blip>
          <a:srcRect b="67870" l="0" r="0" t="0"/>
          <a:stretch/>
        </p:blipFill>
        <p:spPr>
          <a:xfrm>
            <a:off x="1563325" y="1603775"/>
            <a:ext cx="3109350" cy="9342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5553600" y="1780150"/>
            <a:ext cx="4003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merged neurons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Overview</a:t>
            </a:r>
            <a:endParaRPr/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1152475"/>
            <a:ext cx="8520600" cy="3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Many of the neurons are imperfect!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78" name="Shape 78"/>
          <p:cNvPicPr preferRelativeResize="0"/>
          <p:nvPr/>
        </p:nvPicPr>
        <p:blipFill rotWithShape="1">
          <a:blip r:embed="rId3">
            <a:alphaModFix/>
          </a:blip>
          <a:srcRect b="34132" l="0" r="0" t="0"/>
          <a:stretch/>
        </p:blipFill>
        <p:spPr>
          <a:xfrm>
            <a:off x="1563325" y="1603775"/>
            <a:ext cx="3109350" cy="191522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/>
        </p:nvSpPr>
        <p:spPr>
          <a:xfrm>
            <a:off x="5553600" y="1780150"/>
            <a:ext cx="4003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merged neurons</a:t>
            </a:r>
            <a:endParaRPr/>
          </a:p>
        </p:txBody>
      </p:sp>
      <p:sp>
        <p:nvSpPr>
          <p:cNvPr id="80" name="Shape 80"/>
          <p:cNvSpPr txBox="1"/>
          <p:nvPr/>
        </p:nvSpPr>
        <p:spPr>
          <a:xfrm>
            <a:off x="5553600" y="2855725"/>
            <a:ext cx="4003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supervoxels (immutable objects)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Overview</a:t>
            </a:r>
            <a:endParaRPr/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1152475"/>
            <a:ext cx="8520600" cy="3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Many of the neurons are imperfect!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325" y="1603775"/>
            <a:ext cx="3109350" cy="29077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5553600" y="1780150"/>
            <a:ext cx="4003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merged neurons</a:t>
            </a:r>
            <a:endParaRPr/>
          </a:p>
        </p:txBody>
      </p:sp>
      <p:sp>
        <p:nvSpPr>
          <p:cNvPr id="89" name="Shape 89"/>
          <p:cNvSpPr txBox="1"/>
          <p:nvPr/>
        </p:nvSpPr>
        <p:spPr>
          <a:xfrm>
            <a:off x="5553600" y="2855725"/>
            <a:ext cx="4003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supervoxels (immutable objects)</a:t>
            </a:r>
            <a:endParaRPr/>
          </a:p>
        </p:txBody>
      </p:sp>
      <p:sp>
        <p:nvSpPr>
          <p:cNvPr id="90" name="Shape 90"/>
          <p:cNvSpPr txBox="1"/>
          <p:nvPr/>
        </p:nvSpPr>
        <p:spPr>
          <a:xfrm>
            <a:off x="5553600" y="3836938"/>
            <a:ext cx="4003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 agglomeration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Overview</a:t>
            </a:r>
            <a:endParaRPr/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Spatially aware structure for handling splits and merges → Chunked Graph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We will add: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Concurrency</a:t>
            </a:r>
            <a:endParaRPr>
              <a:solidFill>
                <a:srgbClr val="000000"/>
              </a:solidFill>
            </a:endParaRP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multiple users making changes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multiple users reading 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efficient processing of changes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Versioning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 going to be backbone for online game with 1000+ concurrent users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Solution</a:t>
            </a:r>
            <a:endParaRPr/>
          </a:p>
        </p:txBody>
      </p:sp>
      <p:sp>
        <p:nvSpPr>
          <p:cNvPr id="102" name="Shape 102"/>
          <p:cNvSpPr txBox="1"/>
          <p:nvPr/>
        </p:nvSpPr>
        <p:spPr>
          <a:xfrm>
            <a:off x="339250" y="1179625"/>
            <a:ext cx="3490500" cy="3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leverage that: 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Writes do not conflict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Writes can be processed </a:t>
            </a:r>
            <a:br>
              <a:rPr lang="en"/>
            </a:br>
            <a:r>
              <a:rPr lang="en"/>
              <a:t>out of order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But: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need a global consensus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Versioning: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Add timestamps to edits in the graph server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Solution</a:t>
            </a:r>
            <a:endParaRPr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3550" y="1322525"/>
            <a:ext cx="5275625" cy="300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 txBox="1"/>
          <p:nvPr/>
        </p:nvSpPr>
        <p:spPr>
          <a:xfrm>
            <a:off x="339250" y="1179625"/>
            <a:ext cx="3490500" cy="3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leverage that: 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Writes do not conflict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Writes can be processed </a:t>
            </a:r>
            <a:br>
              <a:rPr lang="en"/>
            </a:br>
            <a:r>
              <a:rPr lang="en"/>
              <a:t>out of order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But: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need a global consensus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Versioning: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Add timestamps to edits in the graph server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Plan</a:t>
            </a:r>
            <a:endParaRPr/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MVP: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System that’s responsive with two people (side-by-side demo)</a:t>
            </a:r>
            <a:endParaRPr>
              <a:solidFill>
                <a:srgbClr val="0000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Stretch: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</a:t>
            </a:r>
            <a:r>
              <a:rPr lang="en">
                <a:solidFill>
                  <a:schemeClr val="dk1"/>
                </a:solidFill>
              </a:rPr>
              <a:t>System that’s responsive with 1000s of people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Fault tolerance</a:t>
            </a:r>
            <a:endParaRPr>
              <a:solidFill>
                <a:srgbClr val="000000"/>
              </a:solidFill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Intermediary mesh displays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Client: Tommy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Master: Zoe</a:t>
            </a:r>
            <a:endParaRPr>
              <a:solidFill>
                <a:srgbClr val="0000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Graph server: Sven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